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70" r:id="rId3"/>
    <p:sldId id="275" r:id="rId4"/>
    <p:sldId id="276" r:id="rId5"/>
    <p:sldId id="277" r:id="rId6"/>
    <p:sldId id="278" r:id="rId7"/>
    <p:sldId id="261" r:id="rId8"/>
    <p:sldId id="263" r:id="rId9"/>
    <p:sldId id="264" r:id="rId10"/>
    <p:sldId id="262" r:id="rId11"/>
    <p:sldId id="257" r:id="rId12"/>
    <p:sldId id="268" r:id="rId13"/>
    <p:sldId id="258" r:id="rId14"/>
    <p:sldId id="267" r:id="rId15"/>
    <p:sldId id="269" r:id="rId16"/>
    <p:sldId id="265" r:id="rId17"/>
    <p:sldId id="271" r:id="rId18"/>
    <p:sldId id="27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717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4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85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1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77639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078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262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70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58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8/4/2022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06608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8/4/2022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1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213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extensionisfd13@gmai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extensionisfd13@gmail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pvarosio@hotmail.com" TargetMode="External"/><Relationship Id="rId2" Type="http://schemas.openxmlformats.org/officeDocument/2006/relationships/hyperlink" Target="mailto:cecyalaniz707@hotmai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arerubin@gmail.com" TargetMode="External"/><Relationship Id="rId2" Type="http://schemas.openxmlformats.org/officeDocument/2006/relationships/hyperlink" Target="mailto:extensionisfd13@gmail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virutrova@hotmail.com" TargetMode="External"/><Relationship Id="rId2" Type="http://schemas.openxmlformats.org/officeDocument/2006/relationships/hyperlink" Target="mailto:extensionisfd13@gmail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uli_Card@Hotmail.com" TargetMode="External"/><Relationship Id="rId2" Type="http://schemas.openxmlformats.org/officeDocument/2006/relationships/hyperlink" Target="mailto:franciscarpitella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adipcrambiente@Gmail.com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v.giselamendez@hotmail.co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extensionisfd13@Gmail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7NG9mNVTjGp2-1a05XYUGckpbYbGiyIX?usp=shar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_hM9AzY8QNP2APhmmegn_PhPCLW3Wzix/edit?usp=sharing&amp;ouid=118396166508355841688&amp;rtpof=true&amp;sd=tru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extensi&#243;nisfd13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ecrisol@hotmail.com" TargetMode="External"/><Relationship Id="rId2" Type="http://schemas.openxmlformats.org/officeDocument/2006/relationships/hyperlink" Target="mailto:gastonperez_32@hotmail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almiraquel@gmail.com" TargetMode="External"/><Relationship Id="rId2" Type="http://schemas.openxmlformats.org/officeDocument/2006/relationships/hyperlink" Target="mailto:diegororai2@hot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xtensionisfd13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717800"/>
          </a:xfrm>
        </p:spPr>
        <p:txBody>
          <a:bodyPr>
            <a:normAutofit/>
          </a:bodyPr>
          <a:lstStyle/>
          <a:p>
            <a:r>
              <a:rPr lang="es-ES" sz="4400" b="1" dirty="0"/>
              <a:t>ISFD 13 – Secretaría de Extensión</a:t>
            </a:r>
            <a:r>
              <a:rPr lang="es-ES" b="1" dirty="0"/>
              <a:t>	</a:t>
            </a:r>
            <a:endParaRPr lang="en-U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4305300"/>
            <a:ext cx="8825658" cy="1333500"/>
          </a:xfrm>
        </p:spPr>
        <p:txBody>
          <a:bodyPr>
            <a:normAutofit fontScale="92500"/>
          </a:bodyPr>
          <a:lstStyle/>
          <a:p>
            <a:r>
              <a:rPr lang="es-ES" sz="3200" b="1" dirty="0" smtClean="0">
                <a:solidFill>
                  <a:srgbClr val="FF0000"/>
                </a:solidFill>
              </a:rPr>
              <a:t>Funciones - Líneas </a:t>
            </a:r>
            <a:r>
              <a:rPr lang="es-ES" sz="3200" b="1" dirty="0">
                <a:solidFill>
                  <a:srgbClr val="FF0000"/>
                </a:solidFill>
              </a:rPr>
              <a:t>y Proyectos </a:t>
            </a:r>
            <a:r>
              <a:rPr lang="es-ES" sz="3200" b="1" dirty="0" smtClean="0">
                <a:solidFill>
                  <a:srgbClr val="FF0000"/>
                </a:solidFill>
              </a:rPr>
              <a:t>2° cuatrimestre 2022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39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3" y="393700"/>
            <a:ext cx="8815388" cy="585469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ES" sz="2800" b="1" dirty="0"/>
              <a:t>C- Acompañamiento a Nivel Primario</a:t>
            </a:r>
          </a:p>
          <a:p>
            <a:pPr marL="0" indent="0" algn="just">
              <a:buNone/>
            </a:pPr>
            <a:r>
              <a:rPr lang="es-ES" sz="2800" b="1" dirty="0" smtClean="0">
                <a:solidFill>
                  <a:srgbClr val="00B0F0"/>
                </a:solidFill>
              </a:rPr>
              <a:t> </a:t>
            </a:r>
            <a:r>
              <a:rPr lang="es-ES" sz="2800" b="1" dirty="0">
                <a:solidFill>
                  <a:srgbClr val="00B0F0"/>
                </a:solidFill>
              </a:rPr>
              <a:t>I - Escribir la evaluación de los aprendizajes: </a:t>
            </a:r>
            <a:r>
              <a:rPr lang="es-ES" sz="2800" dirty="0"/>
              <a:t>el aprendizaje en palabras (Prof. Andrea Arévalo, Aldana López, Palmira </a:t>
            </a:r>
            <a:r>
              <a:rPr lang="es-ES" sz="2800" dirty="0" smtClean="0"/>
              <a:t>Bracamonte, Karina Herrera)</a:t>
            </a:r>
          </a:p>
          <a:p>
            <a:pPr marL="0" indent="0" algn="just">
              <a:buNone/>
            </a:pPr>
            <a:r>
              <a:rPr lang="es-ES" sz="2800" dirty="0" smtClean="0"/>
              <a:t>TEMÁTICA: </a:t>
            </a:r>
            <a:r>
              <a:rPr lang="es-ES" sz="2800" dirty="0"/>
              <a:t> Enseñanza, evaluación y aprendizajes. Problematización de la escritura de los aprendizajes de los niños: dificultades, dudas, conflictos y dilemas en torno a la elaboración de los </a:t>
            </a:r>
            <a:r>
              <a:rPr lang="es-ES" sz="2800" dirty="0" err="1" smtClean="0"/>
              <a:t>DUCOs</a:t>
            </a:r>
            <a:endParaRPr lang="es-ES" sz="2800" dirty="0" smtClean="0"/>
          </a:p>
          <a:p>
            <a:pPr marL="0" indent="0" algn="just">
              <a:buNone/>
            </a:pPr>
            <a:r>
              <a:rPr lang="es-ES" sz="2800" dirty="0"/>
              <a:t>DESTINATARIOS: Integrantes de los equipos de escuelas primarias de la ciudad de Zapala que adhieran a la propuesta, de las escuelas a cargo de las Sras. Supervisoras Marta Villegas, Ivana </a:t>
            </a:r>
            <a:r>
              <a:rPr lang="es-ES" sz="2800" dirty="0" err="1"/>
              <a:t>Stevanovich</a:t>
            </a:r>
            <a:r>
              <a:rPr lang="es-ES" sz="2800" dirty="0"/>
              <a:t> y Margarita </a:t>
            </a:r>
            <a:r>
              <a:rPr lang="es-ES" sz="2800" dirty="0" err="1"/>
              <a:t>Ñancucheo</a:t>
            </a:r>
            <a:r>
              <a:rPr lang="es-ES" sz="2800" dirty="0" smtClean="0"/>
              <a:t>.</a:t>
            </a:r>
          </a:p>
          <a:p>
            <a:pPr marL="0" indent="0" algn="just">
              <a:buNone/>
            </a:pPr>
            <a:r>
              <a:rPr lang="es-ES" sz="2800" dirty="0" smtClean="0"/>
              <a:t>Contacto: Sec. De Extensión: </a:t>
            </a:r>
            <a:r>
              <a:rPr lang="es-ES" sz="2800" dirty="0" smtClean="0">
                <a:hlinkClick r:id="rId2"/>
              </a:rPr>
              <a:t>extensionisfd13@gmail.com</a:t>
            </a:r>
            <a:endParaRPr lang="es-ES" sz="2800" dirty="0" smtClean="0"/>
          </a:p>
          <a:p>
            <a:pPr marL="0" indent="0" algn="just">
              <a:buNone/>
            </a:pPr>
            <a:endParaRPr lang="es-ES" sz="2800" dirty="0"/>
          </a:p>
          <a:p>
            <a:pPr marL="0" indent="0" algn="just">
              <a:buNone/>
            </a:pPr>
            <a:r>
              <a:rPr lang="es-ES" sz="2800" b="1" dirty="0"/>
              <a:t>D- Acompañamiento a Docentes Noveles </a:t>
            </a:r>
            <a:r>
              <a:rPr lang="es-ES" sz="2800" dirty="0"/>
              <a:t>(en preparación): se convoca a todos los compañeros con experiencia e interesados en </a:t>
            </a:r>
            <a:r>
              <a:rPr lang="es-ES" sz="2800" dirty="0" smtClean="0"/>
              <a:t>participar.</a:t>
            </a:r>
          </a:p>
          <a:p>
            <a:pPr marL="0" indent="0" algn="just">
              <a:buNone/>
            </a:pPr>
            <a:r>
              <a:rPr lang="es-ES" sz="2800" dirty="0" smtClean="0"/>
              <a:t>Contacto: </a:t>
            </a:r>
            <a:r>
              <a:rPr lang="es-ES" sz="2800" dirty="0" smtClean="0">
                <a:hlinkClick r:id="rId2"/>
              </a:rPr>
              <a:t>extensionisfd13@gmail.com</a:t>
            </a:r>
            <a:r>
              <a:rPr lang="es-ES" sz="2800" dirty="0" smtClean="0"/>
              <a:t>  </a:t>
            </a:r>
            <a:endParaRPr lang="es-E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539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3" y="317500"/>
            <a:ext cx="8726488" cy="59308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2800" b="1" dirty="0">
                <a:solidFill>
                  <a:srgbClr val="FF0000"/>
                </a:solidFill>
              </a:rPr>
              <a:t>2- Proyectos de equipos extensionistas</a:t>
            </a:r>
            <a:r>
              <a:rPr lang="es-ES" sz="2800" b="1" dirty="0">
                <a:solidFill>
                  <a:srgbClr val="FFFF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s-ES" sz="2800" b="1" dirty="0">
                <a:solidFill>
                  <a:srgbClr val="00B0F0"/>
                </a:solidFill>
              </a:rPr>
              <a:t>1- Arte y escuela: la educación y la producción artística en contexto de encierro </a:t>
            </a:r>
            <a:r>
              <a:rPr lang="es-ES" sz="2800" dirty="0"/>
              <a:t>(Prof. Mónica </a:t>
            </a:r>
            <a:r>
              <a:rPr lang="es-ES" sz="2800" dirty="0" err="1"/>
              <a:t>Gerez</a:t>
            </a:r>
            <a:r>
              <a:rPr lang="es-ES" sz="2800" dirty="0"/>
              <a:t>, </a:t>
            </a:r>
            <a:r>
              <a:rPr lang="es-ES" sz="2800" dirty="0" err="1"/>
              <a:t>Pilmayquén</a:t>
            </a:r>
            <a:r>
              <a:rPr lang="es-ES" sz="2800" dirty="0"/>
              <a:t> Villanueva), en Colaboración con CEPI Sede Zapala.</a:t>
            </a:r>
          </a:p>
          <a:p>
            <a:pPr marL="0" indent="0" algn="just">
              <a:buNone/>
            </a:pPr>
            <a:r>
              <a:rPr lang="es-ES" sz="2800" dirty="0"/>
              <a:t>- Proyecto desarrollado en el marco del Convenio con dicha </a:t>
            </a:r>
            <a:r>
              <a:rPr lang="es-ES" sz="2800" dirty="0" smtClean="0"/>
              <a:t>institución (en elaboración), </a:t>
            </a:r>
            <a:r>
              <a:rPr lang="es-ES" sz="2800" dirty="0"/>
              <a:t>abierto a recibir propuestas formativas. </a:t>
            </a:r>
          </a:p>
          <a:p>
            <a:pPr marL="0" indent="0" algn="just">
              <a:buNone/>
            </a:pPr>
            <a:r>
              <a:rPr lang="es-ES" sz="2800" dirty="0"/>
              <a:t>TEMÁTICA: Prácticas educativas en educación media y superior con lenguajes estéticos expresivos en contextos de privación de la libertad.</a:t>
            </a:r>
          </a:p>
          <a:p>
            <a:pPr marL="0" indent="0" algn="just">
              <a:buNone/>
            </a:pPr>
            <a:r>
              <a:rPr lang="es-ES" sz="2800" dirty="0"/>
              <a:t>DESTINATARIOS: Internos  de la Unidad de Detención 32, Parque </a:t>
            </a:r>
            <a:r>
              <a:rPr lang="es-ES" sz="2800" dirty="0" smtClean="0"/>
              <a:t>Industrial Zapala</a:t>
            </a:r>
            <a:endParaRPr lang="es-ES" sz="2800" dirty="0"/>
          </a:p>
          <a:p>
            <a:pPr marL="0" indent="0" algn="just">
              <a:buNone/>
            </a:pPr>
            <a:r>
              <a:rPr lang="es-ES" sz="2800" dirty="0"/>
              <a:t>CONTACTO: Sec. De Extensión: </a:t>
            </a:r>
            <a:r>
              <a:rPr lang="es-ES" sz="2800" dirty="0" smtClean="0">
                <a:hlinkClick r:id="rId2"/>
              </a:rPr>
              <a:t>extensionisfd13@gmail.com</a:t>
            </a:r>
            <a:endParaRPr lang="es-ES" sz="2800" dirty="0" smtClean="0"/>
          </a:p>
          <a:p>
            <a:pPr marL="0" indent="0" algn="just">
              <a:buNone/>
            </a:pPr>
            <a:endParaRPr lang="es-ES" sz="2800" dirty="0"/>
          </a:p>
          <a:p>
            <a:pPr marL="0" indent="0" algn="just">
              <a:buNone/>
            </a:pPr>
            <a:endParaRPr lang="es-E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19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E6D519-3E69-4FC6-5FA0-4CC94AB7D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609600"/>
            <a:ext cx="8478010" cy="5638799"/>
          </a:xfrm>
        </p:spPr>
        <p:txBody>
          <a:bodyPr/>
          <a:lstStyle/>
          <a:p>
            <a:pPr marL="0" indent="0" algn="just">
              <a:buNone/>
            </a:pPr>
            <a:r>
              <a:rPr lang="es-ES" sz="2800" b="1" dirty="0">
                <a:solidFill>
                  <a:srgbClr val="00B0F0"/>
                </a:solidFill>
              </a:rPr>
              <a:t>2- Biblioteca al paso: “</a:t>
            </a:r>
            <a:r>
              <a:rPr lang="es-ES" sz="2800" b="1" dirty="0" err="1">
                <a:solidFill>
                  <a:srgbClr val="00B0F0"/>
                </a:solidFill>
              </a:rPr>
              <a:t>Ví</a:t>
            </a:r>
            <a:r>
              <a:rPr lang="es-ES" sz="2800" b="1" dirty="0">
                <a:solidFill>
                  <a:srgbClr val="00B0F0"/>
                </a:solidFill>
              </a:rPr>
              <a:t> luz y entré” </a:t>
            </a:r>
            <a:r>
              <a:rPr lang="es-ES" sz="2800" dirty="0"/>
              <a:t>(Prof. Cecilia </a:t>
            </a:r>
            <a:r>
              <a:rPr lang="es-ES" sz="2800" dirty="0" err="1"/>
              <a:t>Alaniz</a:t>
            </a:r>
            <a:r>
              <a:rPr lang="es-ES" sz="2800" dirty="0"/>
              <a:t>, Juan Pablo </a:t>
            </a:r>
            <a:r>
              <a:rPr lang="es-ES" sz="2800" dirty="0" err="1"/>
              <a:t>Varosio</a:t>
            </a:r>
            <a:r>
              <a:rPr lang="es-ES" sz="2800" dirty="0"/>
              <a:t>) </a:t>
            </a:r>
          </a:p>
          <a:p>
            <a:pPr marL="0" indent="0" algn="just">
              <a:buNone/>
            </a:pPr>
            <a:r>
              <a:rPr lang="es-ES" sz="2800" dirty="0"/>
              <a:t>TEMÁTICA: Biblioteca a la intemperie. Accesibilidad a la lectura como derecho</a:t>
            </a:r>
            <a:r>
              <a:rPr lang="es-ES" sz="2800" dirty="0" smtClean="0"/>
              <a:t>. Vínculo </a:t>
            </a:r>
            <a:r>
              <a:rPr lang="es-ES" sz="2800" dirty="0" err="1" smtClean="0"/>
              <a:t>sociopedagógico</a:t>
            </a:r>
            <a:r>
              <a:rPr lang="es-ES" sz="2800" dirty="0" smtClean="0"/>
              <a:t> con la comunidad</a:t>
            </a:r>
            <a:endParaRPr lang="es-ES" sz="2800" dirty="0"/>
          </a:p>
          <a:p>
            <a:pPr marL="0" indent="0" algn="just">
              <a:buNone/>
            </a:pPr>
            <a:r>
              <a:rPr lang="es-ES" sz="2800" dirty="0"/>
              <a:t>DESTINATARIOS: La comunidad de Zapala, </a:t>
            </a:r>
            <a:r>
              <a:rPr lang="es-ES" sz="2800" dirty="0" err="1"/>
              <a:t>vecinxs</a:t>
            </a:r>
            <a:r>
              <a:rPr lang="es-ES" sz="2800" dirty="0"/>
              <a:t> y público en general.</a:t>
            </a:r>
          </a:p>
          <a:p>
            <a:pPr marL="0" indent="0" algn="just">
              <a:buNone/>
            </a:pPr>
            <a:r>
              <a:rPr lang="es-ES" sz="2800" dirty="0"/>
              <a:t>CONTACTO: Prof. Cecilia </a:t>
            </a:r>
            <a:r>
              <a:rPr lang="es-ES" sz="2800" dirty="0" err="1"/>
              <a:t>Alaniz</a:t>
            </a:r>
            <a:r>
              <a:rPr lang="es-ES" sz="2800" dirty="0"/>
              <a:t>: </a:t>
            </a:r>
            <a:r>
              <a:rPr lang="es-AR" sz="2800" dirty="0">
                <a:hlinkClick r:id="rId2"/>
              </a:rPr>
              <a:t>cecyalaniz707@hotmail.com</a:t>
            </a:r>
            <a:r>
              <a:rPr lang="es-AR" sz="2800" dirty="0"/>
              <a:t>, Juan Pablo </a:t>
            </a:r>
            <a:r>
              <a:rPr lang="es-AR" sz="2800" dirty="0" err="1"/>
              <a:t>Varosio</a:t>
            </a:r>
            <a:r>
              <a:rPr lang="es-AR" sz="2800" dirty="0"/>
              <a:t>: </a:t>
            </a:r>
            <a:r>
              <a:rPr lang="es-AR" sz="2800" dirty="0">
                <a:hlinkClick r:id="rId3"/>
              </a:rPr>
              <a:t>jpvarosio@hotmail.com</a:t>
            </a:r>
            <a:endParaRPr lang="es-AR" sz="28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85736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330200"/>
            <a:ext cx="8946541" cy="5918199"/>
          </a:xfrm>
        </p:spPr>
        <p:txBody>
          <a:bodyPr/>
          <a:lstStyle/>
          <a:p>
            <a:pPr algn="just"/>
            <a:endParaRPr lang="es-ES" sz="2400" dirty="0"/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  <a:p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48EDCED-19BB-AC79-BF1D-953AD4BDC0E4}"/>
              </a:ext>
            </a:extLst>
          </p:cNvPr>
          <p:cNvSpPr txBox="1"/>
          <p:nvPr/>
        </p:nvSpPr>
        <p:spPr>
          <a:xfrm>
            <a:off x="993913" y="330200"/>
            <a:ext cx="968678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AR" sz="2800" b="1" dirty="0">
                <a:solidFill>
                  <a:srgbClr val="00B0F0"/>
                </a:solidFill>
              </a:rPr>
              <a:t>3- Leer y escribir en las disciplinas </a:t>
            </a:r>
            <a:r>
              <a:rPr lang="es-AR" sz="2800" dirty="0"/>
              <a:t>(Prof. Andrea Arévalo, </a:t>
            </a:r>
            <a:r>
              <a:rPr lang="es-AR" sz="2800" dirty="0" err="1"/>
              <a:t>Pilmayquén</a:t>
            </a:r>
            <a:r>
              <a:rPr lang="es-AR" sz="2800" dirty="0"/>
              <a:t> </a:t>
            </a:r>
            <a:r>
              <a:rPr lang="es-AR" sz="2800" dirty="0" smtClean="0"/>
              <a:t>Villanueva, </a:t>
            </a:r>
            <a:r>
              <a:rPr lang="es-AR" sz="2800" dirty="0"/>
              <a:t>Paula Vera, José María Gómez, Luciana Ramos, Marta </a:t>
            </a:r>
            <a:r>
              <a:rPr lang="es-AR" sz="2800" dirty="0" err="1"/>
              <a:t>Rubin</a:t>
            </a:r>
            <a:r>
              <a:rPr lang="es-AR" sz="2800" dirty="0"/>
              <a:t> (DPES))</a:t>
            </a:r>
          </a:p>
          <a:p>
            <a:pPr marL="342900" indent="-342900" algn="just">
              <a:buFontTx/>
              <a:buChar char="-"/>
            </a:pPr>
            <a:r>
              <a:rPr lang="es-AR" sz="2800" dirty="0"/>
              <a:t>Proyecto desarrollado en colaboración con la </a:t>
            </a:r>
            <a:r>
              <a:rPr lang="es-ES" sz="2800" dirty="0"/>
              <a:t>Supervisión de Nivel Primario - Distrito III Zapala, Escuelas primarias (12,80, 99, 156,194,257)</a:t>
            </a:r>
          </a:p>
          <a:p>
            <a:pPr algn="just"/>
            <a:r>
              <a:rPr lang="es-ES" sz="2800" dirty="0"/>
              <a:t>TEMÁTICA: Lectura, escritura, oralidad – Contenidos transversales – Didáctica de LEO en el Nivel Primario – Prácticas docentes reflexivas</a:t>
            </a:r>
          </a:p>
          <a:p>
            <a:pPr algn="just"/>
            <a:r>
              <a:rPr lang="es-ES" sz="2800" dirty="0"/>
              <a:t>DESTINATARIOS: Escuelas primarias (12,80, 99, 156,194,257)</a:t>
            </a:r>
          </a:p>
          <a:p>
            <a:pPr algn="just"/>
            <a:r>
              <a:rPr lang="es-ES" sz="2800" dirty="0"/>
              <a:t>CONTACTO: Sec. De Extensión: </a:t>
            </a:r>
            <a:r>
              <a:rPr lang="es-ES" sz="2800" dirty="0">
                <a:hlinkClick r:id="rId2"/>
              </a:rPr>
              <a:t>extensionisfd13@gmail.com</a:t>
            </a:r>
            <a:r>
              <a:rPr lang="es-ES" sz="2800" dirty="0"/>
              <a:t>, Marta </a:t>
            </a:r>
            <a:r>
              <a:rPr lang="es-ES" sz="2800" dirty="0" err="1"/>
              <a:t>Rubin</a:t>
            </a:r>
            <a:r>
              <a:rPr lang="es-ES" sz="2800" dirty="0"/>
              <a:t>: </a:t>
            </a:r>
            <a:r>
              <a:rPr lang="es-ES" sz="2800" dirty="0" smtClean="0">
                <a:hlinkClick r:id="rId3"/>
              </a:rPr>
              <a:t>marerubin@gmail.com</a:t>
            </a:r>
            <a:endParaRPr lang="es-ES" sz="2800" dirty="0" smtClean="0"/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123175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9D2A13-0FDB-4774-3E9D-CF52B1E94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0"/>
            <a:ext cx="10161588" cy="6858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" sz="3100" b="1" dirty="0">
                <a:solidFill>
                  <a:srgbClr val="00B0F0"/>
                </a:solidFill>
              </a:rPr>
              <a:t>4- Taller de docentes y estudiantes investigadores </a:t>
            </a:r>
            <a:r>
              <a:rPr lang="es-ES" sz="3100" dirty="0"/>
              <a:t>(Prof. Virginia Trova, Facundo Quiroga)</a:t>
            </a:r>
          </a:p>
          <a:p>
            <a:pPr marL="0" indent="0" algn="just">
              <a:buNone/>
            </a:pPr>
            <a:r>
              <a:rPr lang="es-ES" sz="3100" dirty="0"/>
              <a:t>TEMÁTICA: Investigación educativa – epistemología y metodología de la investigación </a:t>
            </a:r>
          </a:p>
          <a:p>
            <a:pPr marL="0" indent="0" algn="just">
              <a:buNone/>
            </a:pPr>
            <a:r>
              <a:rPr lang="es-ES" sz="3100" dirty="0"/>
              <a:t>DESTINATARIOS: Docentes y estudiantes del ISFD 13</a:t>
            </a:r>
          </a:p>
          <a:p>
            <a:pPr marL="0" indent="0" algn="just">
              <a:buNone/>
            </a:pPr>
            <a:r>
              <a:rPr lang="es-ES" sz="3100" dirty="0"/>
              <a:t>Contacto: Prof. Facundo Quiroga: </a:t>
            </a:r>
            <a:r>
              <a:rPr lang="es-ES" sz="3100" dirty="0">
                <a:hlinkClick r:id="rId2"/>
              </a:rPr>
              <a:t>extensionisfd13@gmail.com</a:t>
            </a:r>
            <a:r>
              <a:rPr lang="es-ES" sz="3100" dirty="0"/>
              <a:t>, Virginia Trova: </a:t>
            </a:r>
            <a:r>
              <a:rPr lang="es-ES" sz="3100" dirty="0" smtClean="0">
                <a:hlinkClick r:id="rId3"/>
              </a:rPr>
              <a:t>virutrova@hotmail.com</a:t>
            </a:r>
            <a:endParaRPr lang="es-ES" sz="3100" dirty="0" smtClean="0"/>
          </a:p>
          <a:p>
            <a:pPr marL="0" indent="0" algn="just">
              <a:buNone/>
            </a:pPr>
            <a:endParaRPr lang="es-ES" sz="3100" dirty="0" smtClean="0"/>
          </a:p>
          <a:p>
            <a:pPr marL="0" indent="0" algn="just">
              <a:buNone/>
            </a:pPr>
            <a:r>
              <a:rPr lang="es-ES" sz="3100" b="1" dirty="0">
                <a:solidFill>
                  <a:srgbClr val="00B0F0"/>
                </a:solidFill>
              </a:rPr>
              <a:t>5- Redes </a:t>
            </a:r>
            <a:r>
              <a:rPr lang="es-ES" sz="3100" b="1" dirty="0" err="1" smtClean="0">
                <a:solidFill>
                  <a:srgbClr val="00B0F0"/>
                </a:solidFill>
              </a:rPr>
              <a:t>Cult</a:t>
            </a:r>
            <a:r>
              <a:rPr lang="es-ES" sz="3100" b="1" dirty="0">
                <a:solidFill>
                  <a:srgbClr val="00B0F0"/>
                </a:solidFill>
              </a:rPr>
              <a:t>, Una experiencia de los nuevos entornos virtuales de aprendizaje </a:t>
            </a:r>
            <a:r>
              <a:rPr lang="es-ES" sz="3100" dirty="0"/>
              <a:t>(Prof. Oscar Carrasco, Romina Vargas, Estela Morales, Diego </a:t>
            </a:r>
            <a:r>
              <a:rPr lang="es-ES" sz="3100" dirty="0" err="1"/>
              <a:t>Rorai</a:t>
            </a:r>
            <a:r>
              <a:rPr lang="es-ES" sz="3100" dirty="0"/>
              <a:t>)</a:t>
            </a:r>
          </a:p>
          <a:p>
            <a:pPr marL="0" indent="0" algn="just">
              <a:buNone/>
            </a:pPr>
            <a:r>
              <a:rPr lang="es-ES" sz="3100" dirty="0"/>
              <a:t>TEMÁTICA: Educación-tecnología-redes sociales; virtualidad; e-</a:t>
            </a:r>
            <a:r>
              <a:rPr lang="es-ES" sz="3100" dirty="0" err="1"/>
              <a:t>learning</a:t>
            </a:r>
            <a:r>
              <a:rPr lang="es-ES" sz="3100" dirty="0"/>
              <a:t>; entornos virtuales de aprendizaje; dispositivos; celulares; alfabetización informacional y digital. Período Histórico. Música Popular. Aspectos culturales de Latinoamérica.</a:t>
            </a:r>
          </a:p>
          <a:p>
            <a:pPr marL="0" indent="0" algn="just">
              <a:buNone/>
            </a:pPr>
            <a:r>
              <a:rPr lang="es-ES" sz="3100" dirty="0"/>
              <a:t>DESTINATARIOS: Estudiantes de todos los niveles educativos. Docentes de todas las áreas disciplinares. Comunidad educativa.</a:t>
            </a:r>
          </a:p>
          <a:p>
            <a:pPr marL="0" indent="0" algn="just">
              <a:buNone/>
            </a:pPr>
            <a:r>
              <a:rPr lang="es-ES" sz="3100" dirty="0"/>
              <a:t>CONTACTO: Prof. Oscar Carrasco (chinoteca2012@Gmail.com), Diego </a:t>
            </a:r>
            <a:r>
              <a:rPr lang="es-ES" sz="3100" dirty="0" err="1"/>
              <a:t>Rorai</a:t>
            </a:r>
            <a:r>
              <a:rPr lang="es-ES" sz="3100" dirty="0"/>
              <a:t> (diegororai2@hmail.com)</a:t>
            </a:r>
          </a:p>
          <a:p>
            <a:pPr marL="0" indent="0" algn="just">
              <a:buNone/>
            </a:pPr>
            <a:r>
              <a:rPr lang="es-ES" sz="3100" dirty="0"/>
              <a:t>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38215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419100"/>
            <a:ext cx="9539287" cy="58292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400" b="1" dirty="0">
                <a:solidFill>
                  <a:srgbClr val="00B0F0"/>
                </a:solidFill>
              </a:rPr>
              <a:t>6- Puesta en valor del laboratorio de Ciencias Naturales </a:t>
            </a:r>
            <a:r>
              <a:rPr lang="es-ES" sz="2400" dirty="0"/>
              <a:t>(Prof. Julieta Cardozo, Francisco </a:t>
            </a:r>
            <a:r>
              <a:rPr lang="es-ES" sz="2400" dirty="0" err="1"/>
              <a:t>Carpitella</a:t>
            </a:r>
            <a:r>
              <a:rPr lang="es-ES" sz="2400" dirty="0" smtClean="0"/>
              <a:t>)</a:t>
            </a:r>
          </a:p>
          <a:p>
            <a:pPr marL="0" indent="0" algn="just">
              <a:buNone/>
            </a:pPr>
            <a:r>
              <a:rPr lang="es-ES" sz="2400" dirty="0"/>
              <a:t>TEMÁTICA: Práctica del </a:t>
            </a:r>
            <a:r>
              <a:rPr lang="es-ES" sz="2400" dirty="0" smtClean="0"/>
              <a:t>laboratorio</a:t>
            </a:r>
          </a:p>
          <a:p>
            <a:pPr marL="0" indent="0" algn="just">
              <a:buNone/>
            </a:pPr>
            <a:r>
              <a:rPr lang="es-ES" sz="2400" dirty="0"/>
              <a:t>DESTINATARIOS: Estudiantes del ISFD N° 13 Nivel Superior y Nivel Primario</a:t>
            </a:r>
            <a:r>
              <a:rPr lang="es-ES" sz="2400" dirty="0" smtClean="0"/>
              <a:t>.</a:t>
            </a:r>
          </a:p>
          <a:p>
            <a:pPr marL="0" indent="0" algn="just">
              <a:buNone/>
            </a:pPr>
            <a:r>
              <a:rPr lang="es-ES" sz="2400" dirty="0" smtClean="0"/>
              <a:t>Contacto: Prof. Francisco </a:t>
            </a:r>
            <a:r>
              <a:rPr lang="es-ES" sz="2400" dirty="0" err="1" smtClean="0"/>
              <a:t>Carpitella</a:t>
            </a:r>
            <a:r>
              <a:rPr lang="es-ES" sz="2400" dirty="0"/>
              <a:t> </a:t>
            </a:r>
            <a:r>
              <a:rPr lang="es-ES" sz="2400" dirty="0" smtClean="0"/>
              <a:t>(</a:t>
            </a:r>
            <a:r>
              <a:rPr lang="es-ES" sz="2400" dirty="0" smtClean="0">
                <a:hlinkClick r:id="rId2"/>
              </a:rPr>
              <a:t>franciscarpitella@Gmail.com</a:t>
            </a:r>
            <a:r>
              <a:rPr lang="es-ES" sz="2400" dirty="0" smtClean="0"/>
              <a:t>), Julita Cardozo (</a:t>
            </a:r>
            <a:r>
              <a:rPr lang="es-ES" sz="2400" dirty="0" smtClean="0">
                <a:hlinkClick r:id="rId3"/>
              </a:rPr>
              <a:t>Juli_Card@Hotmail.com</a:t>
            </a:r>
            <a:r>
              <a:rPr lang="es-ES" sz="2400" dirty="0" smtClean="0"/>
              <a:t>)</a:t>
            </a:r>
          </a:p>
          <a:p>
            <a:pPr algn="just"/>
            <a:endParaRPr lang="es-ES" sz="2400" dirty="0" smtClean="0"/>
          </a:p>
          <a:p>
            <a:pPr marL="0" indent="0" algn="just">
              <a:buNone/>
            </a:pPr>
            <a:r>
              <a:rPr lang="es-ES" sz="2400" b="1" dirty="0">
                <a:solidFill>
                  <a:srgbClr val="00B0F0"/>
                </a:solidFill>
              </a:rPr>
              <a:t>7- Entre </a:t>
            </a:r>
            <a:r>
              <a:rPr lang="es-ES" sz="2400" b="1" dirty="0" err="1">
                <a:solidFill>
                  <a:srgbClr val="00B0F0"/>
                </a:solidFill>
              </a:rPr>
              <a:t>arcoiris</a:t>
            </a:r>
            <a:r>
              <a:rPr lang="es-ES" sz="2400" b="1" dirty="0">
                <a:solidFill>
                  <a:srgbClr val="00B0F0"/>
                </a:solidFill>
              </a:rPr>
              <a:t> y luciérnagas </a:t>
            </a:r>
            <a:r>
              <a:rPr lang="es-ES" sz="2400" dirty="0"/>
              <a:t>(Prof. Renata </a:t>
            </a:r>
            <a:r>
              <a:rPr lang="es-ES" sz="2400" dirty="0" err="1"/>
              <a:t>Farina</a:t>
            </a:r>
            <a:r>
              <a:rPr lang="es-ES" sz="2400" dirty="0"/>
              <a:t>, </a:t>
            </a:r>
            <a:r>
              <a:rPr lang="es-ES" sz="2400" dirty="0" err="1"/>
              <a:t>Yésica</a:t>
            </a:r>
            <a:r>
              <a:rPr lang="es-ES" sz="2400" dirty="0"/>
              <a:t> </a:t>
            </a:r>
            <a:r>
              <a:rPr lang="es-ES" sz="2400" dirty="0" smtClean="0"/>
              <a:t>González)</a:t>
            </a:r>
          </a:p>
          <a:p>
            <a:pPr marL="0" indent="0" algn="just">
              <a:buNone/>
            </a:pPr>
            <a:r>
              <a:rPr lang="es-ES" sz="2400" dirty="0" smtClean="0"/>
              <a:t>TEMÁTICA: Exploración, indagación del ambiente social y natural</a:t>
            </a:r>
          </a:p>
          <a:p>
            <a:pPr marL="0" indent="0" algn="just">
              <a:buNone/>
            </a:pPr>
            <a:r>
              <a:rPr lang="es-ES" sz="2400" dirty="0" smtClean="0"/>
              <a:t>DESTINATARIOS: Estudiantes de espacios de Residencia de los tres Profesorados</a:t>
            </a:r>
          </a:p>
          <a:p>
            <a:pPr marL="0" indent="0" algn="just">
              <a:buNone/>
            </a:pPr>
            <a:r>
              <a:rPr lang="es-ES" sz="2400" dirty="0" smtClean="0"/>
              <a:t>Contacto: </a:t>
            </a:r>
            <a:r>
              <a:rPr lang="es-ES" sz="2400" dirty="0" smtClean="0">
                <a:hlinkClick r:id="rId4"/>
              </a:rPr>
              <a:t>tadipcrambiente@Gmail.com</a:t>
            </a:r>
            <a:endParaRPr lang="es-ES" sz="2400" dirty="0" smtClean="0"/>
          </a:p>
          <a:p>
            <a:pPr marL="0" indent="0" algn="just">
              <a:buNone/>
            </a:pPr>
            <a:endParaRPr lang="es-ES" dirty="0"/>
          </a:p>
          <a:p>
            <a:pPr algn="just"/>
            <a:endParaRPr lang="es-ES" dirty="0" smtClean="0"/>
          </a:p>
          <a:p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851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24F2CE45-F0D4-5F7B-79C5-84A8E7743D3D}"/>
              </a:ext>
            </a:extLst>
          </p:cNvPr>
          <p:cNvSpPr txBox="1"/>
          <p:nvPr/>
        </p:nvSpPr>
        <p:spPr>
          <a:xfrm>
            <a:off x="781877" y="291548"/>
            <a:ext cx="1019092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AR" sz="2800" b="1" dirty="0" smtClean="0">
                <a:solidFill>
                  <a:srgbClr val="00B0F0"/>
                </a:solidFill>
              </a:rPr>
              <a:t>8- </a:t>
            </a:r>
            <a:r>
              <a:rPr lang="es-AR" sz="2800" b="1" dirty="0">
                <a:solidFill>
                  <a:srgbClr val="00B0F0"/>
                </a:solidFill>
              </a:rPr>
              <a:t>Cátedra Abierta de Educación Sexual Integral: “RE- pensar la ESI desde una perspectiva Interseccional”</a:t>
            </a:r>
            <a:r>
              <a:rPr lang="es-AR" sz="2800" dirty="0"/>
              <a:t> (Prof. Gisela Méndez, Carolina Quiroga, Sayra </a:t>
            </a:r>
            <a:r>
              <a:rPr lang="es-AR" sz="2800" dirty="0" err="1"/>
              <a:t>Adad</a:t>
            </a:r>
            <a:r>
              <a:rPr lang="es-AR" sz="2800" dirty="0"/>
              <a:t>, Camila Balderrama, </a:t>
            </a:r>
            <a:r>
              <a:rPr lang="es-AR" sz="2800" dirty="0" err="1"/>
              <a:t>Jacquelina</a:t>
            </a:r>
            <a:r>
              <a:rPr lang="es-AR" sz="2800" dirty="0"/>
              <a:t> Castro, Micaela Jiménez</a:t>
            </a:r>
            <a:r>
              <a:rPr lang="es-AR" sz="2800" dirty="0" smtClean="0"/>
              <a:t>)</a:t>
            </a:r>
          </a:p>
          <a:p>
            <a:pPr algn="just"/>
            <a:r>
              <a:rPr lang="es-AR" sz="2800" dirty="0" smtClean="0"/>
              <a:t>TEMÁTICA: Educación Sexual Integral – </a:t>
            </a:r>
            <a:r>
              <a:rPr lang="es-AR" sz="2800" dirty="0" err="1" smtClean="0"/>
              <a:t>Interseccionalidad</a:t>
            </a:r>
            <a:endParaRPr lang="es-AR" sz="2800" dirty="0" smtClean="0"/>
          </a:p>
          <a:p>
            <a:pPr algn="just"/>
            <a:r>
              <a:rPr lang="es-ES" sz="2800" dirty="0" smtClean="0"/>
              <a:t>DESTINATARIOS: Docentes </a:t>
            </a:r>
            <a:r>
              <a:rPr lang="es-ES" sz="2800" dirty="0"/>
              <a:t>y estudiantes avanzados de los profesorados del ISFD </a:t>
            </a:r>
            <a:r>
              <a:rPr lang="es-ES" sz="2800" dirty="0" smtClean="0"/>
              <a:t>N°13</a:t>
            </a:r>
          </a:p>
          <a:p>
            <a:pPr algn="just"/>
            <a:r>
              <a:rPr lang="es-ES" sz="2800" dirty="0" smtClean="0"/>
              <a:t>Contacto: Prof. Gisela Méndez (</a:t>
            </a:r>
            <a:r>
              <a:rPr lang="es-ES" sz="2800" dirty="0" smtClean="0">
                <a:hlinkClick r:id="rId2"/>
              </a:rPr>
              <a:t>v.giselamendez@hotmail.com</a:t>
            </a:r>
            <a:r>
              <a:rPr lang="es-ES" sz="2800" dirty="0" smtClean="0"/>
              <a:t>), Carolina Quiroga (azulftalo@Gmail.com)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459037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266700"/>
            <a:ext cx="8946541" cy="5981699"/>
          </a:xfrm>
        </p:spPr>
        <p:txBody>
          <a:bodyPr>
            <a:noAutofit/>
          </a:bodyPr>
          <a:lstStyle/>
          <a:p>
            <a:r>
              <a:rPr lang="es-ES" sz="2400" b="1" dirty="0" smtClean="0">
                <a:solidFill>
                  <a:srgbClr val="00B0F0"/>
                </a:solidFill>
              </a:rPr>
              <a:t>Convenio ISFD 13 – Defensoría del Pueblo de Zapala</a:t>
            </a:r>
          </a:p>
          <a:p>
            <a:pPr algn="just"/>
            <a:r>
              <a:rPr lang="es-ES" sz="2400" dirty="0" smtClean="0"/>
              <a:t>En el mes de julio de este año se puso en marcha el proyecto para desarrollar acciones de Extensión entre la Defensoría del Pueblo de la ciudad y el Instituto </a:t>
            </a:r>
          </a:p>
          <a:p>
            <a:pPr algn="just"/>
            <a:r>
              <a:rPr lang="es-ES" sz="2400" dirty="0" smtClean="0"/>
              <a:t>La primera iniciativa está integrada por la Coordinadora de Formación de la Defensoría, Prof. Adriana </a:t>
            </a:r>
            <a:r>
              <a:rPr lang="es-ES" sz="2400" dirty="0" err="1" smtClean="0"/>
              <a:t>Leonhart</a:t>
            </a:r>
            <a:r>
              <a:rPr lang="es-ES" sz="2400" dirty="0" smtClean="0"/>
              <a:t>, y las Profesoras del Instituto Silvana Zurita, Soledad </a:t>
            </a:r>
            <a:r>
              <a:rPr lang="es-ES" sz="2400" dirty="0" err="1" smtClean="0"/>
              <a:t>Dediego</a:t>
            </a:r>
            <a:r>
              <a:rPr lang="es-ES" sz="2400" dirty="0"/>
              <a:t> </a:t>
            </a:r>
            <a:r>
              <a:rPr lang="es-ES" sz="2400" dirty="0" smtClean="0"/>
              <a:t>y Renata </a:t>
            </a:r>
            <a:r>
              <a:rPr lang="es-ES" sz="2400" dirty="0" err="1" smtClean="0"/>
              <a:t>Farina</a:t>
            </a:r>
            <a:r>
              <a:rPr lang="es-ES" sz="2400" dirty="0" smtClean="0"/>
              <a:t>, y se estructura en torno al método CEEA de abordaje de los procesos de aprendizaje de sujetos con Trastorno del Espectro Autista (TEA)</a:t>
            </a:r>
          </a:p>
          <a:p>
            <a:pPr algn="just"/>
            <a:r>
              <a:rPr lang="es-ES" sz="2400" dirty="0" smtClean="0"/>
              <a:t>Aquellos interesados en realizar actividades de Extensión en colaboración con la Defensoría, contactarse al correo de esta secretaría</a:t>
            </a:r>
            <a:r>
              <a:rPr lang="es-ES" sz="2400" dirty="0"/>
              <a:t> </a:t>
            </a:r>
            <a:r>
              <a:rPr lang="es-ES" sz="2400" dirty="0" smtClean="0"/>
              <a:t>(</a:t>
            </a:r>
            <a:r>
              <a:rPr lang="es-ES" sz="2400" dirty="0" smtClean="0">
                <a:hlinkClick r:id="rId2"/>
              </a:rPr>
              <a:t>extensionisfd13@Gmail.com</a:t>
            </a:r>
            <a:r>
              <a:rPr lang="es-ES" sz="2400" dirty="0" smtClean="0"/>
              <a:t>)</a:t>
            </a:r>
          </a:p>
          <a:p>
            <a:pPr algn="just"/>
            <a:r>
              <a:rPr lang="es-ES" sz="2400" dirty="0" smtClean="0"/>
              <a:t>El Convenio y el Proyecto Marco se socializarán una vez realizados y firmados por las partes  </a:t>
            </a:r>
          </a:p>
          <a:p>
            <a:pPr algn="just"/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114487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330200"/>
            <a:ext cx="10178322" cy="5943599"/>
          </a:xfrm>
        </p:spPr>
        <p:txBody>
          <a:bodyPr/>
          <a:lstStyle/>
          <a:p>
            <a:pPr marL="0" indent="0" algn="just">
              <a:buNone/>
            </a:pPr>
            <a:r>
              <a:rPr lang="es-ES" sz="2800" b="1" dirty="0" smtClean="0">
                <a:solidFill>
                  <a:srgbClr val="00B0F0"/>
                </a:solidFill>
              </a:rPr>
              <a:t>Proyecto de Acompañamiento a Trayectorias Estudiantiles </a:t>
            </a:r>
          </a:p>
          <a:p>
            <a:pPr marL="0" indent="0" algn="just">
              <a:buNone/>
            </a:pPr>
            <a:r>
              <a:rPr lang="es-ES" sz="2800" dirty="0" smtClean="0"/>
              <a:t>(Prof. Lorena Aguilera, </a:t>
            </a:r>
            <a:r>
              <a:rPr lang="es-ES" sz="2800" dirty="0" err="1" smtClean="0"/>
              <a:t>Giuliana</a:t>
            </a:r>
            <a:r>
              <a:rPr lang="es-ES" sz="2800" dirty="0" smtClean="0"/>
              <a:t> </a:t>
            </a:r>
            <a:r>
              <a:rPr lang="es-ES" sz="2800" dirty="0" err="1" smtClean="0"/>
              <a:t>Arbini</a:t>
            </a:r>
            <a:r>
              <a:rPr lang="es-ES" sz="2800" dirty="0" smtClean="0"/>
              <a:t>, </a:t>
            </a:r>
            <a:r>
              <a:rPr lang="es-ES" sz="2800" dirty="0" err="1" smtClean="0"/>
              <a:t>Anabella</a:t>
            </a:r>
            <a:r>
              <a:rPr lang="es-ES" sz="2800" dirty="0" smtClean="0"/>
              <a:t> </a:t>
            </a:r>
            <a:r>
              <a:rPr lang="es-ES" sz="2800" dirty="0" err="1" smtClean="0"/>
              <a:t>Hormachea</a:t>
            </a:r>
            <a:r>
              <a:rPr lang="es-ES" sz="2800" dirty="0" smtClean="0"/>
              <a:t>, Rocío Robledo, Soledad </a:t>
            </a:r>
            <a:r>
              <a:rPr lang="es-ES" sz="2800" dirty="0" err="1" smtClean="0"/>
              <a:t>Dediego</a:t>
            </a:r>
            <a:r>
              <a:rPr lang="es-ES" sz="2800" dirty="0" smtClean="0"/>
              <a:t>, Oscar Carrasco, </a:t>
            </a:r>
            <a:r>
              <a:rPr lang="es-ES" sz="2800" dirty="0" err="1" smtClean="0"/>
              <a:t>Pilmayquén</a:t>
            </a:r>
            <a:r>
              <a:rPr lang="es-ES" sz="2800" dirty="0" smtClean="0"/>
              <a:t> Villanueva, María Inés Rodríguez, Vanessa Pintos, Valeria Rojas)</a:t>
            </a:r>
          </a:p>
          <a:p>
            <a:pPr marL="0" indent="0" algn="just">
              <a:buNone/>
            </a:pPr>
            <a:r>
              <a:rPr lang="es-ES" sz="2800" dirty="0" smtClean="0"/>
              <a:t>En proceso de diseño</a:t>
            </a:r>
          </a:p>
          <a:p>
            <a:pPr marL="0" indent="0" algn="just">
              <a:buNone/>
            </a:pPr>
            <a:r>
              <a:rPr lang="es-ES" sz="2800" dirty="0" smtClean="0"/>
              <a:t>TEMÁTICA: trayectorias estudiantiles, alfabetización académica, evaluación, etc. </a:t>
            </a:r>
          </a:p>
          <a:p>
            <a:pPr marL="0" indent="0" algn="just">
              <a:buNone/>
            </a:pPr>
            <a:r>
              <a:rPr lang="es-ES" sz="2800" dirty="0" smtClean="0"/>
              <a:t>DESTINATARIOS: estudiantes de las cuatro carreras del ISFD 13</a:t>
            </a:r>
          </a:p>
          <a:p>
            <a:pPr marL="0" indent="0" algn="just">
              <a:buNone/>
            </a:pPr>
            <a:r>
              <a:rPr lang="es-ES" sz="2800" dirty="0" smtClean="0"/>
              <a:t>CONTACTO: extensionisfd13@Gmail.com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46438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292100"/>
            <a:ext cx="9463087" cy="642620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En este PPT exponemos </a:t>
            </a:r>
            <a:r>
              <a:rPr lang="es-ES" dirty="0" smtClean="0"/>
              <a:t>las funciones de la Secretaría de Extensión, sus líneas y </a:t>
            </a:r>
            <a:r>
              <a:rPr lang="es-ES" dirty="0" smtClean="0"/>
              <a:t>proyectos vigentes, presentados por los equipos extensionistas hasta el día 08/07.</a:t>
            </a:r>
          </a:p>
          <a:p>
            <a:pPr algn="just"/>
            <a:r>
              <a:rPr lang="es-ES" dirty="0" smtClean="0"/>
              <a:t>En cada uno figuran correos de contacto para todo aquel colega que desee incorporarse.</a:t>
            </a:r>
          </a:p>
          <a:p>
            <a:pPr algn="just"/>
            <a:r>
              <a:rPr lang="es-ES" dirty="0" smtClean="0"/>
              <a:t>En el caso de los proyectos o líneas que tengan explicitado el mail de esta Secretaría, se debe contactar al mismo para coordinar reunión debido a que dichos proyectos forman parte de líneas de extensión que requieren articulación con otras instancias (Supervisiones, instituciones externas particulares, etc.). </a:t>
            </a:r>
          </a:p>
          <a:p>
            <a:pPr algn="just"/>
            <a:r>
              <a:rPr lang="es-ES" dirty="0" smtClean="0"/>
              <a:t>Se solicita a los docentes observar los destinatarios y temáticas de cada uno para contactarse con los integrantes. </a:t>
            </a:r>
          </a:p>
          <a:p>
            <a:pPr algn="just"/>
            <a:r>
              <a:rPr lang="es-ES" dirty="0" smtClean="0"/>
              <a:t>Cada uno de los integrantes debe detallar, en la estructura de los proyectos, las horas cátedra semanales destinadas a los mismos.  </a:t>
            </a:r>
          </a:p>
          <a:p>
            <a:pPr algn="just"/>
            <a:r>
              <a:rPr lang="es-ES" dirty="0" smtClean="0"/>
              <a:t>Ante cualquier consulta, estamos a disposición.</a:t>
            </a:r>
          </a:p>
          <a:p>
            <a:pPr algn="just"/>
            <a:r>
              <a:rPr lang="es-ES" dirty="0" smtClean="0"/>
              <a:t>FECHA LÍMITE DE PRESENTACIÓN DE PROYECTOS: SEMANA DEL 29/08 AL 02/09</a:t>
            </a:r>
          </a:p>
          <a:p>
            <a:pPr algn="just"/>
            <a:r>
              <a:rPr lang="es-ES" dirty="0" smtClean="0"/>
              <a:t>Link a Formato de presentación de proyectos</a:t>
            </a:r>
          </a:p>
        </p:txBody>
      </p:sp>
    </p:spTree>
    <p:extLst>
      <p:ext uri="{BB962C8B-B14F-4D97-AF65-F5344CB8AC3E}">
        <p14:creationId xmlns:p14="http://schemas.microsoft.com/office/powerpoint/2010/main" val="2282625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34782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Funcionamiento de la secretaría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308100"/>
            <a:ext cx="9590088" cy="5549900"/>
          </a:xfrm>
        </p:spPr>
        <p:txBody>
          <a:bodyPr>
            <a:normAutofit/>
          </a:bodyPr>
          <a:lstStyle/>
          <a:p>
            <a:pPr algn="just"/>
            <a:r>
              <a:rPr lang="es-ES" sz="2800" dirty="0" smtClean="0"/>
              <a:t>1. ¿Qué es la extensión? </a:t>
            </a:r>
          </a:p>
          <a:p>
            <a:pPr algn="just"/>
            <a:r>
              <a:rPr lang="es-ES" sz="2800" dirty="0" smtClean="0"/>
              <a:t>Se trata de las acciones englobadas en el vínculo pedagógico con la comunidad educativa.</a:t>
            </a:r>
          </a:p>
          <a:p>
            <a:pPr algn="just"/>
            <a:r>
              <a:rPr lang="es-ES" sz="2800" dirty="0" smtClean="0"/>
              <a:t>Según Res. 1812/03 y Disp. 051/1 3, se divide en:</a:t>
            </a:r>
          </a:p>
          <a:p>
            <a:pPr algn="just"/>
            <a:r>
              <a:rPr lang="es-ES" sz="2800" dirty="0" smtClean="0"/>
              <a:t>- Formación Continua</a:t>
            </a:r>
          </a:p>
          <a:p>
            <a:pPr algn="just"/>
            <a:r>
              <a:rPr lang="es-ES" sz="2800" dirty="0" smtClean="0"/>
              <a:t>- Acompañamiento pedagógico a escuelas:</a:t>
            </a:r>
          </a:p>
          <a:p>
            <a:pPr marL="0" indent="0" algn="just">
              <a:buNone/>
            </a:pPr>
            <a:r>
              <a:rPr lang="es-ES" sz="2800" dirty="0"/>
              <a:t> </a:t>
            </a:r>
            <a:r>
              <a:rPr lang="es-ES" sz="2800" dirty="0" smtClean="0"/>
              <a:t>a- Docentes Noveles en sus primeras experiencias laborales</a:t>
            </a:r>
          </a:p>
          <a:p>
            <a:pPr marL="0" indent="0" algn="just">
              <a:buNone/>
            </a:pPr>
            <a:r>
              <a:rPr lang="es-ES" sz="2800" dirty="0"/>
              <a:t> </a:t>
            </a:r>
            <a:r>
              <a:rPr lang="es-ES" sz="2800" dirty="0" smtClean="0"/>
              <a:t>b- Institucional</a:t>
            </a:r>
          </a:p>
          <a:p>
            <a:pPr algn="just"/>
            <a:r>
              <a:rPr lang="es-ES" sz="2800" dirty="0" smtClean="0"/>
              <a:t>- Vínculo </a:t>
            </a:r>
            <a:r>
              <a:rPr lang="es-ES" sz="2800" dirty="0" err="1" smtClean="0"/>
              <a:t>sociocopedagógico</a:t>
            </a:r>
            <a:endParaRPr lang="es-ES" sz="2800" dirty="0" smtClean="0"/>
          </a:p>
          <a:p>
            <a:pPr algn="just"/>
            <a:r>
              <a:rPr lang="es-ES" sz="2800" dirty="0" smtClean="0"/>
              <a:t>- Articulación con Secretaría de Investigación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060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266700"/>
            <a:ext cx="9793288" cy="6591300"/>
          </a:xfrm>
        </p:spPr>
        <p:txBody>
          <a:bodyPr>
            <a:normAutofit/>
          </a:bodyPr>
          <a:lstStyle/>
          <a:p>
            <a:pPr algn="just"/>
            <a:r>
              <a:rPr lang="es-ES" sz="2400" dirty="0" smtClean="0"/>
              <a:t>II - ¿Qué actividades se pueden realizar? </a:t>
            </a:r>
          </a:p>
          <a:p>
            <a:pPr algn="just"/>
            <a:r>
              <a:rPr lang="es-ES" sz="2400" dirty="0" smtClean="0"/>
              <a:t>Según Disp. 051/13, los formatos vigentes son: Ateneos Didácticos - Aulas Virtuales - Cátedras Abiertas – </a:t>
            </a:r>
            <a:r>
              <a:rPr lang="es-AR" sz="2400" dirty="0" smtClean="0"/>
              <a:t>Cátedras Abiertas Virtuales -  Conferencias - Congresos – Cursos – Encuentros – Foros - Foros Virtuales - Jornadas - Mesas Redondas – Módulos - Paneles Relatorías – Seminarios - Simposios – Talleres - Tutorías a Escuelas</a:t>
            </a:r>
          </a:p>
          <a:p>
            <a:pPr algn="just"/>
            <a:r>
              <a:rPr lang="es-ES" sz="2400" dirty="0" smtClean="0"/>
              <a:t>En la Circular 0001/2013 se detallan la características de cada formato de actividad</a:t>
            </a:r>
            <a:endParaRPr lang="en-US" sz="2400" dirty="0" smtClean="0"/>
          </a:p>
          <a:p>
            <a:pPr algn="just"/>
            <a:r>
              <a:rPr lang="es-ES" sz="2400" dirty="0" smtClean="0"/>
              <a:t>La Comisión de Normativa se encuentra revisando los mismos, con el fin de diversificar las propuestas</a:t>
            </a:r>
          </a:p>
          <a:p>
            <a:pPr algn="just"/>
            <a:r>
              <a:rPr lang="es-ES" sz="2400" dirty="0" smtClean="0"/>
              <a:t>Se pueden presentar, en un mismo proyecto o línea de acción, diferentes formatos de actividades </a:t>
            </a:r>
            <a:endParaRPr lang="en-US" sz="2400" dirty="0" smtClean="0"/>
          </a:p>
          <a:p>
            <a:pPr algn="just"/>
            <a:r>
              <a:rPr lang="es-ES" sz="2400" dirty="0" smtClean="0"/>
              <a:t>Link a legislación de Extensión: </a:t>
            </a:r>
            <a:r>
              <a:rPr lang="es-ES" sz="2400" dirty="0">
                <a:hlinkClick r:id="rId2"/>
              </a:rPr>
              <a:t>https://</a:t>
            </a:r>
            <a:r>
              <a:rPr lang="es-ES" sz="2400" dirty="0" smtClean="0">
                <a:hlinkClick r:id="rId2"/>
              </a:rPr>
              <a:t>drive.google.com/drive/folders/17NG9mNVTjGp2-1a05XYUGckpbYbGiyIX?usp=sharing</a:t>
            </a:r>
            <a:endParaRPr lang="es-ES" sz="2400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304800"/>
            <a:ext cx="8946541" cy="5943599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400" dirty="0" smtClean="0"/>
              <a:t>III - ¿Cómo presentar un proyecto?</a:t>
            </a:r>
          </a:p>
          <a:p>
            <a:pPr algn="just"/>
            <a:r>
              <a:rPr lang="es-ES" sz="2400" dirty="0" smtClean="0"/>
              <a:t>A- En primer lugar, se puede ingresar a un equipo extensionista que esté desarrollando un proyecto en curso.  A principios del mes de abril, el Secretario elabora y socializa un resumen de los proyectos vigentes, con sus respectivas vías de comunicación. </a:t>
            </a:r>
          </a:p>
          <a:p>
            <a:pPr algn="just"/>
            <a:r>
              <a:rPr lang="es-ES" sz="2400" dirty="0" smtClean="0"/>
              <a:t>B- Presentación de proyectos y/o acciones de Extensión. Dos opciones:</a:t>
            </a:r>
          </a:p>
          <a:p>
            <a:pPr marL="0" indent="0" algn="just">
              <a:buNone/>
            </a:pPr>
            <a:r>
              <a:rPr lang="es-ES" sz="2400" dirty="0"/>
              <a:t> </a:t>
            </a:r>
            <a:r>
              <a:rPr lang="es-ES" sz="2400" dirty="0" smtClean="0"/>
              <a:t>   1. Presentar actividades (en los formatos según normativa vigente) en el marco de las Líneas Prioritarias de Extensión</a:t>
            </a:r>
          </a:p>
          <a:p>
            <a:pPr marL="0" indent="0" algn="just">
              <a:buNone/>
            </a:pPr>
            <a:r>
              <a:rPr lang="es-ES" sz="2400" dirty="0"/>
              <a:t> </a:t>
            </a:r>
            <a:r>
              <a:rPr lang="es-ES" sz="2400" dirty="0" smtClean="0"/>
              <a:t>   2. Elaborar un proyecto propio: en este caso, remitirse al Formato de presentación de proyectos socializado a principio de año por </a:t>
            </a:r>
            <a:r>
              <a:rPr lang="es-ES" sz="2400" dirty="0"/>
              <a:t>el Secretario (Link: </a:t>
            </a:r>
            <a:r>
              <a:rPr lang="es-ES" sz="2400" dirty="0">
                <a:hlinkClick r:id="rId2"/>
              </a:rPr>
              <a:t>https://</a:t>
            </a:r>
            <a:r>
              <a:rPr lang="es-ES" sz="2400" dirty="0" smtClean="0">
                <a:hlinkClick r:id="rId2"/>
              </a:rPr>
              <a:t>docs.google.com/document/d/1_hM9AzY8QNP2APhmmegn_PhPCLW3Wzix/edit?usp=sharing&amp;ouid=118396166508355841688&amp;rtpof=true&amp;sd=true</a:t>
            </a:r>
            <a:r>
              <a:rPr lang="es-ES" sz="2400" dirty="0" smtClean="0"/>
              <a:t>)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5515"/>
          </a:xfrm>
        </p:spPr>
        <p:txBody>
          <a:bodyPr>
            <a:normAutofit/>
          </a:bodyPr>
          <a:lstStyle/>
          <a:p>
            <a:r>
              <a:rPr lang="es-ES" sz="3600" dirty="0" smtClean="0"/>
              <a:t>Comisión interinstitucional de normativa 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977901"/>
            <a:ext cx="10178322" cy="4901692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800" dirty="0" smtClean="0"/>
              <a:t>Los distintos Departamentos de Extensión e Investigación se reúnen periódicamente para tratar cuestiones comunes. En nuestro caso, integramos la comisión de Normativa de Extensión. </a:t>
            </a:r>
            <a:r>
              <a:rPr lang="es-ES" sz="2800" dirty="0"/>
              <a:t> </a:t>
            </a:r>
            <a:r>
              <a:rPr lang="es-ES" sz="2800" dirty="0" smtClean="0"/>
              <a:t>A partir de este mes, retomamos la labor iniciada en 2020:</a:t>
            </a:r>
          </a:p>
          <a:p>
            <a:pPr algn="just"/>
            <a:r>
              <a:rPr lang="es-ES" sz="2800" dirty="0" smtClean="0"/>
              <a:t>Revisión de normativa vigente</a:t>
            </a:r>
          </a:p>
          <a:p>
            <a:pPr algn="just"/>
            <a:r>
              <a:rPr lang="es-ES" sz="2800" dirty="0" smtClean="0"/>
              <a:t>Elaboración de una nueva Resolución de Extensión</a:t>
            </a:r>
          </a:p>
          <a:p>
            <a:pPr algn="just"/>
            <a:r>
              <a:rPr lang="es-ES" sz="2800" dirty="0" smtClean="0"/>
              <a:t>Revisión de la normativa de Co-formación</a:t>
            </a:r>
          </a:p>
          <a:p>
            <a:pPr algn="just"/>
            <a:r>
              <a:rPr lang="es-ES" sz="2800" dirty="0" smtClean="0"/>
              <a:t>Revisión y actualización de las pautas de acreditación</a:t>
            </a:r>
          </a:p>
          <a:p>
            <a:pPr algn="just"/>
            <a:r>
              <a:rPr lang="es-ES" sz="2800" dirty="0" smtClean="0"/>
              <a:t>Revisión y ampliación de la Circular 001/2013 respecto de formatos de acciones de extensión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7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368300"/>
            <a:ext cx="8946541" cy="58800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b="1" dirty="0">
                <a:solidFill>
                  <a:srgbClr val="00B0F0"/>
                </a:solidFill>
              </a:rPr>
              <a:t>Los siguientes proyectos se enmarcan en dos tipos:</a:t>
            </a:r>
          </a:p>
          <a:p>
            <a:pPr marL="0" indent="0" algn="just">
              <a:buNone/>
            </a:pPr>
            <a:r>
              <a:rPr lang="es-ES" sz="2400" b="1" dirty="0">
                <a:solidFill>
                  <a:srgbClr val="FF0000"/>
                </a:solidFill>
              </a:rPr>
              <a:t>1</a:t>
            </a:r>
            <a:r>
              <a:rPr lang="es-ES" sz="2400" b="1" dirty="0" smtClean="0">
                <a:solidFill>
                  <a:srgbClr val="FF0000"/>
                </a:solidFill>
              </a:rPr>
              <a:t>- </a:t>
            </a:r>
            <a:r>
              <a:rPr lang="es-ES" sz="2400" b="1" dirty="0">
                <a:solidFill>
                  <a:srgbClr val="FF0000"/>
                </a:solidFill>
              </a:rPr>
              <a:t>Líneas de Extensión que incluyen:</a:t>
            </a:r>
            <a:endParaRPr lang="es-ES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ES" sz="2400" b="1" dirty="0"/>
              <a:t>A- Acompañamiento Pedagógico a Nivel Medio y Técnico (con </a:t>
            </a:r>
            <a:r>
              <a:rPr lang="es-ES" sz="2400" b="1" dirty="0" err="1"/>
              <a:t>Superv</a:t>
            </a:r>
            <a:r>
              <a:rPr lang="es-ES" sz="2400" b="1" dirty="0"/>
              <a:t>. De Nivel Medio y Técnico)</a:t>
            </a:r>
          </a:p>
          <a:p>
            <a:pPr marL="0" indent="0" algn="just">
              <a:buNone/>
            </a:pPr>
            <a:r>
              <a:rPr lang="es-ES" sz="2400" dirty="0" smtClean="0"/>
              <a:t>TEMÁTICA</a:t>
            </a:r>
            <a:r>
              <a:rPr lang="es-ES" sz="2400" dirty="0"/>
              <a:t>: Acompañamiento docente, articulación entre niveles Medio, Técnico y Superior</a:t>
            </a:r>
          </a:p>
          <a:p>
            <a:pPr marL="0" indent="0" algn="just">
              <a:buNone/>
            </a:pPr>
            <a:r>
              <a:rPr lang="es-ES" sz="2400" dirty="0"/>
              <a:t>DESTINATARIOS: Supervisores, jefes de departamento, docentes, preceptores, regentes, autoridades (se ajustarán también a las actividades propuestas para cada trimestre)</a:t>
            </a:r>
          </a:p>
          <a:p>
            <a:pPr marL="0" indent="0" algn="just">
              <a:buNone/>
            </a:pPr>
            <a:r>
              <a:rPr lang="es-ES" sz="2400" dirty="0"/>
              <a:t>CONTACTO: Sec. De Extensión (</a:t>
            </a:r>
            <a:r>
              <a:rPr lang="es-ES" sz="2400" dirty="0">
                <a:hlinkClick r:id="rId2"/>
              </a:rPr>
              <a:t>extensiónisfd13@gmail.com</a:t>
            </a:r>
            <a:r>
              <a:rPr lang="es-ES" sz="2400" dirty="0" smtClean="0"/>
              <a:t>)</a:t>
            </a:r>
          </a:p>
          <a:p>
            <a:pPr marL="0" indent="0" algn="just">
              <a:buNone/>
            </a:pPr>
            <a:r>
              <a:rPr lang="es-ES" sz="2400" dirty="0" smtClean="0"/>
              <a:t>Reuniones de articulación pendientes con integrantes del Proyecto para delinear su continuidad.</a:t>
            </a:r>
            <a:endParaRPr lang="es-ES" sz="2400" dirty="0"/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endParaRPr lang="es-ES" sz="2400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5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239DCF-521C-5607-E417-14A684150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357810"/>
            <a:ext cx="8802688" cy="5890590"/>
          </a:xfrm>
        </p:spPr>
        <p:txBody>
          <a:bodyPr/>
          <a:lstStyle/>
          <a:p>
            <a:pPr marL="0" indent="0" algn="just">
              <a:buNone/>
            </a:pPr>
            <a:r>
              <a:rPr lang="es-AR" sz="2400" b="1" dirty="0"/>
              <a:t>B- Comunicación y TICS</a:t>
            </a:r>
          </a:p>
          <a:p>
            <a:pPr marL="0" indent="0" algn="just">
              <a:buNone/>
            </a:pPr>
            <a:r>
              <a:rPr lang="es-AR" sz="2400" b="1" dirty="0" smtClean="0">
                <a:solidFill>
                  <a:srgbClr val="00B0F0"/>
                </a:solidFill>
              </a:rPr>
              <a:t>I </a:t>
            </a:r>
            <a:r>
              <a:rPr lang="es-AR" sz="2400" b="1" dirty="0">
                <a:solidFill>
                  <a:srgbClr val="00B0F0"/>
                </a:solidFill>
              </a:rPr>
              <a:t>- Mesa Coordinadora de Radio El Zorzal Socioeducativa </a:t>
            </a:r>
            <a:r>
              <a:rPr lang="es-AR" sz="2400" dirty="0"/>
              <a:t>(Prof. Gastón Pérez, Mariel </a:t>
            </a:r>
            <a:r>
              <a:rPr lang="es-AR" sz="2400" dirty="0" err="1"/>
              <a:t>Yuffrida</a:t>
            </a:r>
            <a:r>
              <a:rPr lang="es-AR" sz="2400" dirty="0"/>
              <a:t>, Marcela </a:t>
            </a:r>
            <a:r>
              <a:rPr lang="es-AR" sz="2400" dirty="0" err="1"/>
              <a:t>Berrini</a:t>
            </a:r>
            <a:r>
              <a:rPr lang="es-AR" sz="2400" dirty="0"/>
              <a:t>, Clementina </a:t>
            </a:r>
            <a:r>
              <a:rPr lang="es-AR" sz="2400" dirty="0" err="1" smtClean="0"/>
              <a:t>Crisoliti</a:t>
            </a:r>
            <a:r>
              <a:rPr lang="es-AR" sz="2400" dirty="0" smtClean="0"/>
              <a:t>, </a:t>
            </a:r>
            <a:r>
              <a:rPr lang="es-AR" sz="2400" dirty="0" err="1" smtClean="0"/>
              <a:t>Ornella</a:t>
            </a:r>
            <a:r>
              <a:rPr lang="es-AR" sz="2400" dirty="0" smtClean="0"/>
              <a:t> </a:t>
            </a:r>
            <a:r>
              <a:rPr lang="es-AR" sz="2400" dirty="0" err="1"/>
              <a:t>Gastaldón</a:t>
            </a:r>
            <a:r>
              <a:rPr lang="es-AR" sz="2400" dirty="0"/>
              <a:t>, </a:t>
            </a:r>
            <a:r>
              <a:rPr lang="es-AR" sz="2400" dirty="0" err="1"/>
              <a:t>Pilmayquén</a:t>
            </a:r>
            <a:r>
              <a:rPr lang="es-AR" sz="2400" dirty="0"/>
              <a:t> Villanueva, Facundo Quiroga, Paula Romero, Gastón Castillo, Mario </a:t>
            </a:r>
            <a:r>
              <a:rPr lang="es-AR" sz="2400" dirty="0" smtClean="0"/>
              <a:t>González, Martín Medina)</a:t>
            </a:r>
            <a:endParaRPr lang="es-AR" sz="2400" dirty="0"/>
          </a:p>
          <a:p>
            <a:pPr marL="0" indent="0" algn="just">
              <a:buNone/>
            </a:pPr>
            <a:r>
              <a:rPr lang="es-AR" sz="2400" dirty="0"/>
              <a:t>TEMÁTICA: Comunicación – Educación – Radio como mediación pedagógica</a:t>
            </a:r>
          </a:p>
          <a:p>
            <a:pPr marL="0" indent="0" algn="just">
              <a:buNone/>
            </a:pPr>
            <a:r>
              <a:rPr lang="es-AR" sz="2400" dirty="0"/>
              <a:t>DESTINATARIOS: comunidad educativa del ISFD, comunidad </a:t>
            </a:r>
            <a:r>
              <a:rPr lang="es-AR" sz="2400" dirty="0" err="1"/>
              <a:t>zapalina</a:t>
            </a:r>
            <a:r>
              <a:rPr lang="es-AR" sz="2400" dirty="0"/>
              <a:t>, público en general</a:t>
            </a:r>
          </a:p>
          <a:p>
            <a:pPr marL="0" indent="0" algn="just">
              <a:buNone/>
            </a:pPr>
            <a:r>
              <a:rPr lang="es-AR" sz="2400" dirty="0"/>
              <a:t>CONTACTO: Prof. Gastón Pérez (Coord.): </a:t>
            </a:r>
            <a:r>
              <a:rPr lang="es-AR" sz="2400" dirty="0">
                <a:hlinkClick r:id="rId2"/>
              </a:rPr>
              <a:t>gastonperez_32@hotmail.com</a:t>
            </a:r>
            <a:r>
              <a:rPr lang="es-AR" sz="2400" dirty="0"/>
              <a:t>, Prof. Clementina </a:t>
            </a:r>
            <a:r>
              <a:rPr lang="es-AR" sz="2400" dirty="0" err="1"/>
              <a:t>Crisoliti</a:t>
            </a:r>
            <a:r>
              <a:rPr lang="es-AR" sz="2400" dirty="0"/>
              <a:t>: </a:t>
            </a:r>
            <a:r>
              <a:rPr lang="es-AR" sz="2400" dirty="0">
                <a:hlinkClick r:id="rId3"/>
              </a:rPr>
              <a:t>cecrisol@hotmail.com</a:t>
            </a:r>
            <a:endParaRPr lang="es-AR" sz="2400" dirty="0"/>
          </a:p>
          <a:p>
            <a:pPr marL="0" indent="0">
              <a:buNone/>
            </a:pP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17397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8312B0-618B-F315-BB81-EA1982D1B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357810"/>
            <a:ext cx="8946541" cy="589059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AR" sz="2300" b="1" dirty="0" smtClean="0">
                <a:solidFill>
                  <a:srgbClr val="00B0F0"/>
                </a:solidFill>
              </a:rPr>
              <a:t>II </a:t>
            </a:r>
            <a:r>
              <a:rPr lang="es-AR" sz="2300" b="1" dirty="0">
                <a:solidFill>
                  <a:srgbClr val="00B0F0"/>
                </a:solidFill>
              </a:rPr>
              <a:t>- Equipo </a:t>
            </a:r>
            <a:r>
              <a:rPr lang="es-AR" sz="2300" b="1" dirty="0" err="1" smtClean="0">
                <a:solidFill>
                  <a:srgbClr val="00B0F0"/>
                </a:solidFill>
              </a:rPr>
              <a:t>TICs</a:t>
            </a:r>
            <a:r>
              <a:rPr lang="es-AR" sz="2300" b="1" dirty="0" smtClean="0">
                <a:solidFill>
                  <a:srgbClr val="00B0F0"/>
                </a:solidFill>
              </a:rPr>
              <a:t> del ISFD 13 </a:t>
            </a:r>
            <a:r>
              <a:rPr lang="es-AR" sz="2300" dirty="0"/>
              <a:t>(Prof. Marcela </a:t>
            </a:r>
            <a:r>
              <a:rPr lang="es-AR" sz="2300" dirty="0" err="1"/>
              <a:t>Berrini</a:t>
            </a:r>
            <a:r>
              <a:rPr lang="es-AR" sz="2300" dirty="0"/>
              <a:t>, Palmira Bracamonte, Facundo Quiroga, Paula Romero, Diego </a:t>
            </a:r>
            <a:r>
              <a:rPr lang="es-AR" sz="2300" dirty="0" err="1"/>
              <a:t>Rorai</a:t>
            </a:r>
            <a:r>
              <a:rPr lang="es-AR" sz="2300" dirty="0"/>
              <a:t>, Fernando Morán (TAE))</a:t>
            </a:r>
          </a:p>
          <a:p>
            <a:pPr marL="0" indent="0" algn="just">
              <a:buNone/>
            </a:pPr>
            <a:r>
              <a:rPr lang="es-AR" sz="2300" dirty="0" smtClean="0"/>
              <a:t> </a:t>
            </a:r>
            <a:r>
              <a:rPr lang="es-AR" sz="2300" dirty="0"/>
              <a:t>- Taller de Ofimática para estudiantes del ISFD (Prof. Fernando Morán)</a:t>
            </a:r>
          </a:p>
          <a:p>
            <a:pPr marL="0" indent="0" algn="just">
              <a:buNone/>
            </a:pPr>
            <a:r>
              <a:rPr lang="es-AR" sz="2300" dirty="0" smtClean="0"/>
              <a:t> </a:t>
            </a:r>
            <a:r>
              <a:rPr lang="es-AR" sz="2300" dirty="0"/>
              <a:t>- Actualización de Sitio Web y administración del Campus Virtual</a:t>
            </a:r>
          </a:p>
          <a:p>
            <a:pPr marL="0" indent="0" algn="just">
              <a:buNone/>
            </a:pPr>
            <a:r>
              <a:rPr lang="es-AR" sz="2300" dirty="0" smtClean="0"/>
              <a:t> </a:t>
            </a:r>
            <a:r>
              <a:rPr lang="es-AR" sz="2300" dirty="0"/>
              <a:t>- Información en redes sociales (Facebook, Instagram, boletín semanal)</a:t>
            </a:r>
          </a:p>
          <a:p>
            <a:pPr marL="0" indent="0" algn="just">
              <a:buNone/>
            </a:pPr>
            <a:r>
              <a:rPr lang="es-AR" sz="2300" dirty="0"/>
              <a:t>TEMÁTICA: Educación y </a:t>
            </a:r>
            <a:r>
              <a:rPr lang="es-AR" sz="2300" dirty="0" err="1"/>
              <a:t>TICs</a:t>
            </a:r>
            <a:r>
              <a:rPr lang="es-AR" sz="2300" dirty="0"/>
              <a:t> – Alfabetización tecnológica - Comunicación institucional</a:t>
            </a:r>
          </a:p>
          <a:p>
            <a:pPr marL="0" indent="0" algn="just">
              <a:buNone/>
            </a:pPr>
            <a:r>
              <a:rPr lang="es-AR" sz="2300" dirty="0"/>
              <a:t>DESTINATARIOS: comunidad educativa del ISFD </a:t>
            </a:r>
            <a:r>
              <a:rPr lang="es-AR" sz="2300" dirty="0" smtClean="0"/>
              <a:t>13</a:t>
            </a:r>
          </a:p>
          <a:p>
            <a:pPr marL="0" indent="0" algn="just">
              <a:buNone/>
            </a:pPr>
            <a:r>
              <a:rPr lang="es-AR" sz="2300" dirty="0" smtClean="0"/>
              <a:t>Se convoca especialmente a los colegas que integran el claustro del Profesorado de Educación Secundaria en Informática</a:t>
            </a:r>
            <a:endParaRPr lang="es-AR" sz="2300" dirty="0"/>
          </a:p>
          <a:p>
            <a:pPr marL="0" indent="0" algn="just">
              <a:buNone/>
            </a:pPr>
            <a:r>
              <a:rPr lang="es-AR" sz="2300" dirty="0"/>
              <a:t>CONTACTO: Prof. Diego </a:t>
            </a:r>
            <a:r>
              <a:rPr lang="es-AR" sz="2300" dirty="0" err="1"/>
              <a:t>Rorai</a:t>
            </a:r>
            <a:r>
              <a:rPr lang="es-AR" sz="2300" dirty="0"/>
              <a:t>: </a:t>
            </a:r>
            <a:r>
              <a:rPr lang="es-AR" sz="2300" dirty="0">
                <a:hlinkClick r:id="rId2"/>
              </a:rPr>
              <a:t>diegororai2@hotmail.com</a:t>
            </a:r>
            <a:r>
              <a:rPr lang="es-AR" sz="2300" dirty="0"/>
              <a:t>, Palmira Bracamonte: </a:t>
            </a:r>
            <a:r>
              <a:rPr lang="es-AR" sz="2300" dirty="0" smtClean="0">
                <a:hlinkClick r:id="rId3"/>
              </a:rPr>
              <a:t>palmiraquel@gmail.com</a:t>
            </a:r>
            <a:r>
              <a:rPr lang="es-AR" sz="2300" dirty="0" smtClean="0"/>
              <a:t>, Sec. De Extensión (</a:t>
            </a:r>
            <a:r>
              <a:rPr lang="es-AR" sz="2300" dirty="0" smtClean="0">
                <a:hlinkClick r:id="rId4"/>
              </a:rPr>
              <a:t>extensionisfd13@Gmail.com</a:t>
            </a:r>
            <a:r>
              <a:rPr lang="es-AR" sz="2300" dirty="0" smtClean="0"/>
              <a:t>) </a:t>
            </a:r>
            <a:endParaRPr lang="es-AR" sz="2300" dirty="0"/>
          </a:p>
          <a:p>
            <a:endParaRPr lang="es-AR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8785718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1444</TotalTime>
  <Words>1803</Words>
  <Application>Microsoft Office PowerPoint</Application>
  <PresentationFormat>Panorámica</PresentationFormat>
  <Paragraphs>125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Impact</vt:lpstr>
      <vt:lpstr>Badge</vt:lpstr>
      <vt:lpstr>ISFD 13 – Secretaría de Extensión </vt:lpstr>
      <vt:lpstr>Presentación de PowerPoint</vt:lpstr>
      <vt:lpstr>Funcionamiento de la secretaría</vt:lpstr>
      <vt:lpstr>Presentación de PowerPoint</vt:lpstr>
      <vt:lpstr>Presentación de PowerPoint</vt:lpstr>
      <vt:lpstr>Comisión interinstitucional de normativa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ISFD 13 – Secretaría de Extensión</dc:title>
  <dc:creator>usuario</dc:creator>
  <cp:lastModifiedBy>usuario</cp:lastModifiedBy>
  <cp:revision>33</cp:revision>
  <dcterms:created xsi:type="dcterms:W3CDTF">2022-04-11T13:23:12Z</dcterms:created>
  <dcterms:modified xsi:type="dcterms:W3CDTF">2022-08-05T01:09:19Z</dcterms:modified>
</cp:coreProperties>
</file>